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29" r:id="rId14"/>
    <p:sldId id="308" r:id="rId15"/>
    <p:sldId id="322" r:id="rId16"/>
    <p:sldId id="323" r:id="rId17"/>
    <p:sldId id="310" r:id="rId18"/>
    <p:sldId id="324" r:id="rId19"/>
    <p:sldId id="325" r:id="rId20"/>
    <p:sldId id="326" r:id="rId21"/>
    <p:sldId id="313" r:id="rId22"/>
    <p:sldId id="311" r:id="rId23"/>
    <p:sldId id="317" r:id="rId24"/>
    <p:sldId id="315" r:id="rId25"/>
    <p:sldId id="316" r:id="rId26"/>
    <p:sldId id="330" r:id="rId27"/>
    <p:sldId id="314" r:id="rId28"/>
    <p:sldId id="327" r:id="rId29"/>
    <p:sldId id="312" r:id="rId30"/>
    <p:sldId id="328" r:id="rId31"/>
    <p:sldId id="319" r:id="rId32"/>
    <p:sldId id="318" r:id="rId33"/>
    <p:sldId id="331" r:id="rId34"/>
    <p:sldId id="332" r:id="rId35"/>
    <p:sldId id="333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  <p14:section name="ПО" id="{29E0F7B5-1983-4756-B785-5B06264B11FB}">
          <p14:sldIdLst>
            <p14:sldId id="331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1" autoAdjust="0"/>
    <p:restoredTop sz="94664" autoAdjust="0"/>
  </p:normalViewPr>
  <p:slideViewPr>
    <p:cSldViewPr snapToGrid="0">
      <p:cViewPr varScale="1">
        <p:scale>
          <a:sx n="109" d="100"/>
          <a:sy n="109" d="100"/>
        </p:scale>
        <p:origin x="84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24.09.2020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24.09.2020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24.09.2020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24.09.2020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24.09.2020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24.09.2020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smtClean="0"/>
              <a:t>МИФИ </a:t>
            </a:r>
            <a:r>
              <a:rPr lang="ru-RU" smtClean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синхронного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grpSp>
        <p:nvGrpSpPr>
          <p:cNvPr id="71" name="Group 34"/>
          <p:cNvGrpSpPr/>
          <p:nvPr/>
        </p:nvGrpSpPr>
        <p:grpSpPr>
          <a:xfrm>
            <a:off x="3708400" y="3511550"/>
            <a:ext cx="1881389" cy="2438400"/>
            <a:chOff x="1981200" y="2114550"/>
            <a:chExt cx="1881389" cy="2438400"/>
          </a:xfrm>
        </p:grpSpPr>
        <p:sp>
          <p:nvSpPr>
            <p:cNvPr id="72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2946400" y="4121150"/>
            <a:ext cx="890789" cy="1481554"/>
            <a:chOff x="1219200" y="2724150"/>
            <a:chExt cx="890789" cy="1481554"/>
          </a:xfrm>
        </p:grpSpPr>
        <p:sp>
          <p:nvSpPr>
            <p:cNvPr id="76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156200" y="3892550"/>
            <a:ext cx="3581400" cy="1165086"/>
            <a:chOff x="3429000" y="2495550"/>
            <a:chExt cx="3581400" cy="1165086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cxnSp>
            <p:nvCxnSpPr>
              <p:cNvPr id="82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84" name="Elbow Connector 29"/>
              <p:cNvCxnSpPr/>
              <p:nvPr/>
            </p:nvCxnSpPr>
            <p:spPr>
              <a:xfrm>
                <a:off x="4191000" y="2508250"/>
                <a:ext cx="942656" cy="594668"/>
              </a:xfrm>
              <a:prstGeom prst="bentConnector3">
                <a:avLst>
                  <a:gd name="adj1" fmla="val 99849"/>
                </a:avLst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40"/>
          <p:cNvGrpSpPr/>
          <p:nvPr/>
        </p:nvGrpSpPr>
        <p:grpSpPr>
          <a:xfrm>
            <a:off x="4775200" y="35115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(10 </a:t>
                </a:r>
                <a:r>
                  <a:rPr lang="ru-RU" dirty="0" smtClean="0"/>
                  <a:t>итераций) (20 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109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smtClean="0"/>
              <a:t>secrets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b="1" dirty="0" err="1" smtClean="0"/>
              <a:t>Керкгоффса</a:t>
            </a:r>
            <a:r>
              <a:rPr lang="ru-RU" dirty="0" smtClean="0"/>
              <a:t> 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smtClean="0"/>
              <a:t>RFC </a:t>
            </a:r>
            <a:r>
              <a:rPr lang="ru-RU" smtClean="0"/>
              <a:t>– </a:t>
            </a:r>
            <a:r>
              <a:rPr lang="ru-RU" dirty="0" smtClean="0"/>
              <a:t>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11" name="Объект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8" y="474822"/>
            <a:ext cx="8738663" cy="602967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</a:t>
            </a:r>
            <a:r>
              <a:rPr lang="en-US" dirty="0" err="1"/>
              <a:t>F</a:t>
            </a:r>
            <a:r>
              <a:rPr lang="en-US" dirty="0" err="1" smtClean="0"/>
              <a:t>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</a:t>
            </a:r>
            <a:r>
              <a:rPr lang="ru-RU" smtClean="0"/>
              <a:t>, ка</a:t>
            </a:r>
            <a:r>
              <a:rPr lang="ru-RU"/>
              <a:t>к</a:t>
            </a:r>
            <a:r>
              <a:rPr lang="ru-RU" smtClean="0"/>
              <a:t> </a:t>
            </a:r>
            <a:r>
              <a:rPr lang="ru-RU" dirty="0" smtClean="0"/>
              <a:t>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Безопасное программирование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08897"/>
            <a:ext cx="10515600" cy="5012577"/>
          </a:xfrm>
        </p:spPr>
        <p:txBody>
          <a:bodyPr/>
          <a:lstStyle/>
          <a:p>
            <a:r>
              <a:rPr lang="ru-RU" dirty="0" smtClean="0"/>
              <a:t>Проверка входных значений (длины входов, типы, корректность)</a:t>
            </a:r>
          </a:p>
          <a:p>
            <a:pPr lvl="1"/>
            <a:r>
              <a:rPr lang="ru-RU" dirty="0" smtClean="0"/>
              <a:t>Должна производиться по возможности в начале функции</a:t>
            </a:r>
          </a:p>
          <a:p>
            <a:pPr lvl="1"/>
            <a:r>
              <a:rPr lang="ru-RU" dirty="0" err="1" smtClean="0"/>
              <a:t>Параноидальны</a:t>
            </a:r>
            <a:r>
              <a:rPr lang="ru-RU" dirty="0" smtClean="0"/>
              <a:t> проверки</a:t>
            </a:r>
          </a:p>
          <a:p>
            <a:r>
              <a:rPr lang="ru-RU" dirty="0" smtClean="0"/>
              <a:t>Криптографические методы должны быть вынесены в отдельные функции и модули</a:t>
            </a:r>
          </a:p>
          <a:p>
            <a:r>
              <a:rPr lang="ru-RU" dirty="0" smtClean="0"/>
              <a:t>Все внешние криптографические интерфейсы работают только с массивом байт</a:t>
            </a:r>
          </a:p>
          <a:p>
            <a:r>
              <a:rPr lang="ru-RU" dirty="0" smtClean="0"/>
              <a:t>Не использование «магических чисел» – все константы должны быть определены</a:t>
            </a:r>
          </a:p>
          <a:p>
            <a:r>
              <a:rPr lang="ru-RU" dirty="0" smtClean="0"/>
              <a:t>Не использовать «алгоритмы по умолчанию», т.е. явно задавать алгоритмы шифрования через параметры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9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входных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ef</a:t>
            </a:r>
            <a:r>
              <a:rPr lang="en-US" dirty="0" smtClean="0"/>
              <a:t> decrypt(key, data, </a:t>
            </a:r>
            <a:r>
              <a:rPr lang="en-US" dirty="0" err="1" smtClean="0"/>
              <a:t>cipher_suite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len</a:t>
            </a:r>
            <a:r>
              <a:rPr lang="en-US" dirty="0" smtClean="0"/>
              <a:t>(key) != 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/>
              <a:t>invalid </a:t>
            </a:r>
            <a:r>
              <a:rPr lang="en-US" dirty="0" smtClean="0"/>
              <a:t>key size, expecting {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}’)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 err="1" smtClean="0"/>
              <a:t>len</a:t>
            </a:r>
            <a:r>
              <a:rPr lang="en-US" dirty="0" smtClean="0"/>
              <a:t>(data) &lt; </a:t>
            </a:r>
            <a:r>
              <a:rPr lang="en-US" dirty="0" smtClean="0">
                <a:solidFill>
                  <a:srgbClr val="FF0000"/>
                </a:solidFill>
              </a:rPr>
              <a:t>NONCE_SIZE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raise Exception(‘invalid </a:t>
            </a:r>
            <a:r>
              <a:rPr lang="en-US" dirty="0" err="1" smtClean="0"/>
              <a:t>ciphertext</a:t>
            </a:r>
            <a:r>
              <a:rPr lang="en-US" dirty="0" smtClean="0"/>
              <a:t> length’)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cipher_suite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 err="1" smtClean="0"/>
              <a:t>aes.cbc.decrypt</a:t>
            </a:r>
            <a:r>
              <a:rPr lang="en-US" dirty="0" smtClean="0"/>
              <a:t>(key</a:t>
            </a:r>
            <a:r>
              <a:rPr lang="en-US" dirty="0"/>
              <a:t>, </a:t>
            </a:r>
            <a:r>
              <a:rPr lang="en-US" dirty="0" smtClean="0"/>
              <a:t>data)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else if </a:t>
            </a:r>
            <a:r>
              <a:rPr lang="en-US" dirty="0" err="1"/>
              <a:t>cipher_suite</a:t>
            </a:r>
            <a:r>
              <a:rPr lang="en-US" dirty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AES_CTR_WITH_CBC_MAC</a:t>
            </a:r>
            <a:r>
              <a:rPr lang="en-US" dirty="0" smtClean="0"/>
              <a:t>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return </a:t>
            </a:r>
            <a:r>
              <a:rPr lang="en-US" dirty="0" err="1" smtClean="0"/>
              <a:t>aes.ctr.decrypt</a:t>
            </a:r>
            <a:r>
              <a:rPr lang="en-US" dirty="0" smtClean="0"/>
              <a:t>(key, data)</a:t>
            </a:r>
          </a:p>
          <a:p>
            <a:pPr marL="0" indent="0">
              <a:buNone/>
            </a:pPr>
            <a:r>
              <a:rPr lang="en-US" dirty="0" smtClean="0"/>
              <a:t>	else: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 err="1"/>
              <a:t>cipher_suite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 err="1"/>
              <a:t>cipher_suite</a:t>
            </a:r>
            <a:r>
              <a:rPr lang="en-US" dirty="0" smtClean="0"/>
              <a:t>} is not supported’)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41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Отдельные функции, работа только с массивом байт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generateAesKey</a:t>
            </a:r>
            <a:r>
              <a:rPr lang="en-US" dirty="0" smtClean="0"/>
              <a:t>():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Crypto.random.getBytes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--------------------</a:t>
            </a:r>
          </a:p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encrypt_user_input</a:t>
            </a:r>
            <a:r>
              <a:rPr lang="en-US" dirty="0" smtClean="0"/>
              <a:t>(</a:t>
            </a:r>
            <a:r>
              <a:rPr lang="en-US" dirty="0" err="1" smtClean="0"/>
              <a:t>user_string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user_bytes</a:t>
            </a:r>
            <a:r>
              <a:rPr lang="en-US" dirty="0" smtClean="0"/>
              <a:t> = Encode.utf8.getBytes(</a:t>
            </a:r>
            <a:r>
              <a:rPr lang="en-US" dirty="0" err="1" smtClean="0"/>
              <a:t>user_string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key = </a:t>
            </a:r>
            <a:r>
              <a:rPr lang="en-US" dirty="0" err="1" smtClean="0"/>
              <a:t>generateAesKey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	encrypted = encrypt(key</a:t>
            </a:r>
            <a:r>
              <a:rPr lang="en-US" dirty="0"/>
              <a:t>, </a:t>
            </a:r>
            <a:r>
              <a:rPr lang="en-US" dirty="0" err="1"/>
              <a:t>user_bytes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encrypted_hex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(encrypted)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key_string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(key)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key_string</a:t>
            </a:r>
            <a:r>
              <a:rPr lang="en-US" dirty="0" smtClean="0"/>
              <a:t>, </a:t>
            </a:r>
            <a:r>
              <a:rPr lang="en-US" dirty="0" err="1" smtClean="0"/>
              <a:t>encrypted_hex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868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b="1" baseline="-25000" dirty="0">
                    <a:cs typeface="Arial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868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186401" y="3059289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7099019" y="5110591"/>
            <a:ext cx="2330619" cy="425054"/>
            <a:chOff x="1736" y="2066"/>
            <a:chExt cx="2392" cy="357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1238</Words>
  <Application>Microsoft Office PowerPoint</Application>
  <PresentationFormat>Широкоэкранный</PresentationFormat>
  <Paragraphs>291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Symbol</vt:lpstr>
      <vt:lpstr>Тема Office</vt:lpstr>
      <vt:lpstr>Прикладная Криптография: Симметричные криптосистемы Практические аспекты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  <vt:lpstr>Безопасное программирование</vt:lpstr>
      <vt:lpstr>Проверка входных данных</vt:lpstr>
      <vt:lpstr>Отдельные функции, работа только с массивом байт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Fasjeit</cp:lastModifiedBy>
  <cp:revision>593</cp:revision>
  <dcterms:created xsi:type="dcterms:W3CDTF">2018-08-24T12:25:18Z</dcterms:created>
  <dcterms:modified xsi:type="dcterms:W3CDTF">2020-09-24T13:06:13Z</dcterms:modified>
</cp:coreProperties>
</file>